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ora" charset="1" panose="00000500000000000000"/>
      <p:regular r:id="rId24"/>
    </p:embeddedFont>
    <p:embeddedFont>
      <p:font typeface="HK Grotesk Pro Medium" charset="1" panose="00000600000000000000"/>
      <p:regular r:id="rId25"/>
    </p:embeddedFont>
    <p:embeddedFont>
      <p:font typeface="Alta Light" charset="1" panose="02000303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AC7E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992" y="137254"/>
            <a:ext cx="4207492" cy="2366714"/>
          </a:xfrm>
          <a:custGeom>
            <a:avLst/>
            <a:gdLst/>
            <a:ahLst/>
            <a:cxnLst/>
            <a:rect r="r" b="b" t="t" l="l"/>
            <a:pathLst>
              <a:path h="2366714" w="4207492">
                <a:moveTo>
                  <a:pt x="0" y="0"/>
                </a:moveTo>
                <a:lnTo>
                  <a:pt x="4207492" y="0"/>
                </a:lnTo>
                <a:lnTo>
                  <a:pt x="4207492" y="2366714"/>
                </a:lnTo>
                <a:lnTo>
                  <a:pt x="0" y="236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7" t="0" r="-175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94978" y="178431"/>
            <a:ext cx="2886657" cy="2366714"/>
          </a:xfrm>
          <a:custGeom>
            <a:avLst/>
            <a:gdLst/>
            <a:ahLst/>
            <a:cxnLst/>
            <a:rect r="r" b="b" t="t" l="l"/>
            <a:pathLst>
              <a:path h="2366714" w="2886657">
                <a:moveTo>
                  <a:pt x="0" y="0"/>
                </a:moveTo>
                <a:lnTo>
                  <a:pt x="2886657" y="0"/>
                </a:lnTo>
                <a:lnTo>
                  <a:pt x="2886657" y="2366714"/>
                </a:lnTo>
                <a:lnTo>
                  <a:pt x="0" y="236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38" r="0" b="-88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55563" y="640426"/>
            <a:ext cx="8376874" cy="142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Sarvajanik Education Society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 Sarvajanik College of Engineering &amp; Technology, Surat.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 Master of Computer Applications 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 Academic Year: 2024– 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1818" y="2980021"/>
            <a:ext cx="2324365" cy="37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b="true" sz="2600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A PROJECT 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7329" y="3898904"/>
            <a:ext cx="4253343" cy="77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P</a:t>
            </a:r>
            <a:r>
              <a:rPr lang="en-US" sz="5000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am Boutique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7394" y="7331072"/>
            <a:ext cx="2513211" cy="43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MCA II  SEM-4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94183" y="4974441"/>
            <a:ext cx="2099634" cy="35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259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Presented By: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4460" y="5926452"/>
            <a:ext cx="5239081" cy="71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Parmar Hetvani (ET23MTCA037)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Girase Pradipsing (ET23MTCA086)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4782" y="8432342"/>
            <a:ext cx="3458435" cy="71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Under the Guidance of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Prof. Margee Rawal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7957" y="2853855"/>
            <a:ext cx="9952087" cy="7065981"/>
          </a:xfrm>
          <a:custGeom>
            <a:avLst/>
            <a:gdLst/>
            <a:ahLst/>
            <a:cxnLst/>
            <a:rect r="r" b="b" t="t" l="l"/>
            <a:pathLst>
              <a:path h="7065981" w="9952087">
                <a:moveTo>
                  <a:pt x="0" y="0"/>
                </a:moveTo>
                <a:lnTo>
                  <a:pt x="9952086" y="0"/>
                </a:lnTo>
                <a:lnTo>
                  <a:pt x="9952086" y="7065982"/>
                </a:lnTo>
                <a:lnTo>
                  <a:pt x="0" y="7065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74845" y="334216"/>
            <a:ext cx="662672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 SEQUENCE DIAGRAM: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575" y="1057275"/>
            <a:ext cx="122700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USER: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39378" y="2201564"/>
            <a:ext cx="8809243" cy="7586961"/>
          </a:xfrm>
          <a:custGeom>
            <a:avLst/>
            <a:gdLst/>
            <a:ahLst/>
            <a:cxnLst/>
            <a:rect r="r" b="b" t="t" l="l"/>
            <a:pathLst>
              <a:path h="7586961" w="8809243">
                <a:moveTo>
                  <a:pt x="0" y="0"/>
                </a:moveTo>
                <a:lnTo>
                  <a:pt x="8809244" y="0"/>
                </a:lnTo>
                <a:lnTo>
                  <a:pt x="8809244" y="7586961"/>
                </a:lnTo>
                <a:lnTo>
                  <a:pt x="0" y="758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205" y="350531"/>
            <a:ext cx="429286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 ACTIVITY DIAGRAM: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7453" y="1057275"/>
            <a:ext cx="1408741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ADMIN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48372"/>
            <a:ext cx="9292372" cy="10613418"/>
            <a:chOff x="0" y="0"/>
            <a:chExt cx="3143346" cy="3590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3346" cy="3590218"/>
            </a:xfrm>
            <a:custGeom>
              <a:avLst/>
              <a:gdLst/>
              <a:ahLst/>
              <a:cxnLst/>
              <a:rect r="r" b="b" t="t" l="l"/>
              <a:pathLst>
                <a:path h="3590218" w="3143346">
                  <a:moveTo>
                    <a:pt x="0" y="0"/>
                  </a:moveTo>
                  <a:lnTo>
                    <a:pt x="3143346" y="0"/>
                  </a:lnTo>
                  <a:lnTo>
                    <a:pt x="3143346" y="3590218"/>
                  </a:lnTo>
                  <a:lnTo>
                    <a:pt x="0" y="3590218"/>
                  </a:lnTo>
                  <a:close/>
                </a:path>
              </a:pathLst>
            </a:custGeom>
            <a:solidFill>
              <a:srgbClr val="C8988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28072" y="2314575"/>
            <a:ext cx="6231228" cy="6755450"/>
            <a:chOff x="0" y="0"/>
            <a:chExt cx="585724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-22749" t="0" r="-241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26646" y="500793"/>
            <a:ext cx="2319251" cy="4114800"/>
          </a:xfrm>
          <a:custGeom>
            <a:avLst/>
            <a:gdLst/>
            <a:ahLst/>
            <a:cxnLst/>
            <a:rect r="r" b="b" t="t" l="l"/>
            <a:pathLst>
              <a:path h="4114800" w="2319251">
                <a:moveTo>
                  <a:pt x="0" y="0"/>
                </a:moveTo>
                <a:lnTo>
                  <a:pt x="2319251" y="0"/>
                </a:lnTo>
                <a:lnTo>
                  <a:pt x="2319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26646" y="500793"/>
            <a:ext cx="2319251" cy="4114800"/>
          </a:xfrm>
          <a:custGeom>
            <a:avLst/>
            <a:gdLst/>
            <a:ahLst/>
            <a:cxnLst/>
            <a:rect r="r" b="b" t="t" l="l"/>
            <a:pathLst>
              <a:path h="4114800" w="2319251">
                <a:moveTo>
                  <a:pt x="0" y="0"/>
                </a:moveTo>
                <a:lnTo>
                  <a:pt x="2319251" y="0"/>
                </a:lnTo>
                <a:lnTo>
                  <a:pt x="2319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128" y="2257425"/>
            <a:ext cx="8364249" cy="715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Wide Product Availability – Customers can explore a diverse collection of Chaniya Choli and Ethnic Wear from different styles and regions.</a:t>
            </a:r>
          </a:p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Advanced Filtering &amp; Search – Customers can easily find products based on color, size, price range, fabric, and other attributes.</a:t>
            </a:r>
          </a:p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Secure Transactions – A robust payment gateway ensures safe and smooth online payments.</a:t>
            </a:r>
          </a:p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Customization Options – Features like stitching preferences enhance the user experience.</a:t>
            </a:r>
          </a:p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Mobile-Friendly Design – A responsive UI ensures a seamless experience across desktops, tablets, and smartphones.</a:t>
            </a:r>
          </a:p>
          <a:p>
            <a:pPr algn="just" marL="543979" indent="-271989" lvl="1">
              <a:lnSpc>
                <a:spcPts val="3527"/>
              </a:lnSpc>
              <a:buFont typeface="Arial"/>
              <a:buChar char="•"/>
            </a:pPr>
            <a:r>
              <a:rPr lang="en-US" sz="2519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Scalability &amp; Performance – Built using React.js, Node.js, and SQL, the website can handle high traffic efficiently.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5054" y="768139"/>
            <a:ext cx="7822396" cy="102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3"/>
              </a:lnSpc>
            </a:pPr>
            <a:r>
              <a:rPr lang="en-US" sz="6319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Advantage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9711" y="-158314"/>
            <a:ext cx="4701711" cy="10608524"/>
            <a:chOff x="0" y="0"/>
            <a:chExt cx="1566350" cy="3534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6349" cy="3534172"/>
            </a:xfrm>
            <a:custGeom>
              <a:avLst/>
              <a:gdLst/>
              <a:ahLst/>
              <a:cxnLst/>
              <a:rect r="r" b="b" t="t" l="l"/>
              <a:pathLst>
                <a:path h="3534172" w="1566349">
                  <a:moveTo>
                    <a:pt x="0" y="0"/>
                  </a:moveTo>
                  <a:lnTo>
                    <a:pt x="1566349" y="0"/>
                  </a:lnTo>
                  <a:lnTo>
                    <a:pt x="1566349" y="3534172"/>
                  </a:lnTo>
                  <a:lnTo>
                    <a:pt x="0" y="3534172"/>
                  </a:lnTo>
                  <a:close/>
                </a:path>
              </a:pathLst>
            </a:custGeom>
            <a:solidFill>
              <a:srgbClr val="AC7E6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221145" y="2474404"/>
            <a:ext cx="3899179" cy="5418306"/>
          </a:xfrm>
          <a:custGeom>
            <a:avLst/>
            <a:gdLst/>
            <a:ahLst/>
            <a:cxnLst/>
            <a:rect r="r" b="b" t="t" l="l"/>
            <a:pathLst>
              <a:path h="5418306" w="3899179">
                <a:moveTo>
                  <a:pt x="0" y="0"/>
                </a:moveTo>
                <a:lnTo>
                  <a:pt x="3899178" y="0"/>
                </a:lnTo>
                <a:lnTo>
                  <a:pt x="3899178" y="5418306"/>
                </a:lnTo>
                <a:lnTo>
                  <a:pt x="0" y="541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72" r="0" b="-39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9494" y="2474404"/>
            <a:ext cx="4385710" cy="5407039"/>
          </a:xfrm>
          <a:custGeom>
            <a:avLst/>
            <a:gdLst/>
            <a:ahLst/>
            <a:cxnLst/>
            <a:rect r="r" b="b" t="t" l="l"/>
            <a:pathLst>
              <a:path h="5407039" w="4385710">
                <a:moveTo>
                  <a:pt x="0" y="0"/>
                </a:moveTo>
                <a:lnTo>
                  <a:pt x="4385710" y="0"/>
                </a:lnTo>
                <a:lnTo>
                  <a:pt x="4385710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1445" y="964456"/>
            <a:ext cx="7822396" cy="102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3"/>
              </a:lnSpc>
            </a:pPr>
            <a:r>
              <a:rPr lang="en-US" sz="6319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limitations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52643" y="4306120"/>
            <a:ext cx="5910893" cy="3217974"/>
            <a:chOff x="0" y="0"/>
            <a:chExt cx="7881190" cy="42906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81190" cy="84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7"/>
                </a:lnSpc>
              </a:pPr>
            </a:p>
            <a:p>
              <a:pPr algn="l">
                <a:lnSpc>
                  <a:spcPts val="2507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39404"/>
              <a:ext cx="7881190" cy="341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77296"/>
              <a:ext cx="7881190" cy="422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7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494517"/>
              <a:ext cx="7881190" cy="341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332409"/>
              <a:ext cx="7881190" cy="422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7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49630"/>
              <a:ext cx="7881190" cy="341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35566" y="2663877"/>
            <a:ext cx="11237447" cy="480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290" indent="-270145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A3512C"/>
                </a:solidFill>
                <a:latin typeface="Lora"/>
                <a:ea typeface="Lora"/>
                <a:cs typeface="Lora"/>
                <a:sym typeface="Lora"/>
              </a:rPr>
              <a:t>Lack of Physical Try-On – Customers cannot physically try the products before purchasing, which may lead to returns and exchanges.</a:t>
            </a:r>
          </a:p>
          <a:p>
            <a:pPr algn="l" marL="540290" indent="-270145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A3512C"/>
                </a:solidFill>
                <a:latin typeface="Lora"/>
                <a:ea typeface="Lora"/>
                <a:cs typeface="Lora"/>
                <a:sym typeface="Lora"/>
              </a:rPr>
              <a:t>Shipping &amp; Delivery Delays – Logistics issues may cause delays, especially in remote areas.</a:t>
            </a:r>
          </a:p>
          <a:p>
            <a:pPr algn="l" marL="540290" indent="-270145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A3512C"/>
                </a:solidFill>
                <a:latin typeface="Lora"/>
                <a:ea typeface="Lora"/>
                <a:cs typeface="Lora"/>
                <a:sym typeface="Lora"/>
              </a:rPr>
              <a:t>Customer Trust Issues – New brands often struggle to gain customer trust, especially if they lack reviews and testimonials.</a:t>
            </a:r>
          </a:p>
          <a:p>
            <a:pPr algn="l" marL="540290" indent="-270145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A3512C"/>
                </a:solidFill>
                <a:latin typeface="Lora"/>
                <a:ea typeface="Lora"/>
                <a:cs typeface="Lora"/>
                <a:sym typeface="Lora"/>
              </a:rPr>
              <a:t>Dependency on Internet Connectivity – Customers need stable internet access to browse and shop, which may be a limitation in rural areas.</a:t>
            </a:r>
          </a:p>
          <a:p>
            <a:pPr algn="l" marL="540290" indent="-270145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A3512C"/>
                </a:solidFill>
                <a:latin typeface="Lora"/>
                <a:ea typeface="Lora"/>
                <a:cs typeface="Lora"/>
                <a:sym typeface="Lora"/>
              </a:rPr>
              <a:t>Handling Customer Queries – Without an efficient customer support system, managing complaints and queries can be difficult.</a:t>
            </a:r>
          </a:p>
          <a:p>
            <a:pPr algn="l">
              <a:lnSpc>
                <a:spcPts val="35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762" y="2464491"/>
            <a:ext cx="15440475" cy="6793809"/>
          </a:xfrm>
          <a:custGeom>
            <a:avLst/>
            <a:gdLst/>
            <a:ahLst/>
            <a:cxnLst/>
            <a:rect r="r" b="b" t="t" l="l"/>
            <a:pathLst>
              <a:path h="6793809" w="15440475">
                <a:moveTo>
                  <a:pt x="0" y="0"/>
                </a:moveTo>
                <a:lnTo>
                  <a:pt x="15440476" y="0"/>
                </a:lnTo>
                <a:lnTo>
                  <a:pt x="15440476" y="6793809"/>
                </a:lnTo>
                <a:lnTo>
                  <a:pt x="0" y="679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307" y="257712"/>
            <a:ext cx="7822396" cy="102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3"/>
              </a:lnSpc>
            </a:pPr>
            <a:r>
              <a:rPr lang="en-US" sz="6319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screenshots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3797" y="1317485"/>
            <a:ext cx="231791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3456" u="sng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Home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120" y="1970170"/>
            <a:ext cx="15843760" cy="7288130"/>
          </a:xfrm>
          <a:custGeom>
            <a:avLst/>
            <a:gdLst/>
            <a:ahLst/>
            <a:cxnLst/>
            <a:rect r="r" b="b" t="t" l="l"/>
            <a:pathLst>
              <a:path h="7288130" w="15843760">
                <a:moveTo>
                  <a:pt x="0" y="0"/>
                </a:moveTo>
                <a:lnTo>
                  <a:pt x="15843760" y="0"/>
                </a:lnTo>
                <a:lnTo>
                  <a:pt x="15843760" y="7288130"/>
                </a:lnTo>
                <a:lnTo>
                  <a:pt x="0" y="728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496" y="527050"/>
            <a:ext cx="3200962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Contact Us Page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53494"/>
            <a:ext cx="7475240" cy="6073633"/>
          </a:xfrm>
          <a:custGeom>
            <a:avLst/>
            <a:gdLst/>
            <a:ahLst/>
            <a:cxnLst/>
            <a:rect r="r" b="b" t="t" l="l"/>
            <a:pathLst>
              <a:path h="6073633" w="7475240">
                <a:moveTo>
                  <a:pt x="0" y="0"/>
                </a:moveTo>
                <a:lnTo>
                  <a:pt x="7475240" y="0"/>
                </a:lnTo>
                <a:lnTo>
                  <a:pt x="7475240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4807" y="2472544"/>
            <a:ext cx="6595498" cy="6290456"/>
          </a:xfrm>
          <a:custGeom>
            <a:avLst/>
            <a:gdLst/>
            <a:ahLst/>
            <a:cxnLst/>
            <a:rect r="r" b="b" t="t" l="l"/>
            <a:pathLst>
              <a:path h="6290456" w="6595498">
                <a:moveTo>
                  <a:pt x="0" y="0"/>
                </a:moveTo>
                <a:lnTo>
                  <a:pt x="6595498" y="0"/>
                </a:lnTo>
                <a:lnTo>
                  <a:pt x="6595498" y="6290456"/>
                </a:lnTo>
                <a:lnTo>
                  <a:pt x="0" y="6290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6412" y="651552"/>
            <a:ext cx="337211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Login And Signup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3220" y="1784798"/>
            <a:ext cx="16041560" cy="6717403"/>
          </a:xfrm>
          <a:custGeom>
            <a:avLst/>
            <a:gdLst/>
            <a:ahLst/>
            <a:cxnLst/>
            <a:rect r="r" b="b" t="t" l="l"/>
            <a:pathLst>
              <a:path h="6717403" w="16041560">
                <a:moveTo>
                  <a:pt x="0" y="0"/>
                </a:moveTo>
                <a:lnTo>
                  <a:pt x="16041560" y="0"/>
                </a:lnTo>
                <a:lnTo>
                  <a:pt x="16041560" y="6717404"/>
                </a:lnTo>
                <a:lnTo>
                  <a:pt x="0" y="671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613" y="527050"/>
            <a:ext cx="4788628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Cart And Checkout Page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3943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4" y="0"/>
                </a:lnTo>
                <a:lnTo>
                  <a:pt x="12460844" y="12460844"/>
                </a:lnTo>
                <a:lnTo>
                  <a:pt x="0" y="1246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16897" y="4760537"/>
            <a:ext cx="8854205" cy="169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50"/>
              </a:lnSpc>
              <a:spcBef>
                <a:spcPct val="0"/>
              </a:spcBef>
            </a:pPr>
            <a:r>
              <a:rPr lang="en-US" sz="11850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16000" y="-133535"/>
            <a:ext cx="4720372" cy="10524395"/>
            <a:chOff x="0" y="0"/>
            <a:chExt cx="1596768" cy="35601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6768" cy="3560104"/>
            </a:xfrm>
            <a:custGeom>
              <a:avLst/>
              <a:gdLst/>
              <a:ahLst/>
              <a:cxnLst/>
              <a:rect r="r" b="b" t="t" l="l"/>
              <a:pathLst>
                <a:path h="3560104" w="1596768">
                  <a:moveTo>
                    <a:pt x="0" y="0"/>
                  </a:moveTo>
                  <a:lnTo>
                    <a:pt x="1596768" y="0"/>
                  </a:lnTo>
                  <a:lnTo>
                    <a:pt x="1596768" y="3560104"/>
                  </a:lnTo>
                  <a:lnTo>
                    <a:pt x="0" y="3560104"/>
                  </a:lnTo>
                  <a:close/>
                </a:path>
              </a:pathLst>
            </a:custGeom>
            <a:solidFill>
              <a:srgbClr val="C89886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18698"/>
            <a:ext cx="9247860" cy="10539232"/>
            <a:chOff x="0" y="0"/>
            <a:chExt cx="3128289" cy="3565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8289" cy="3565123"/>
            </a:xfrm>
            <a:custGeom>
              <a:avLst/>
              <a:gdLst/>
              <a:ahLst/>
              <a:cxnLst/>
              <a:rect r="r" b="b" t="t" l="l"/>
              <a:pathLst>
                <a:path h="3565123" w="3128289">
                  <a:moveTo>
                    <a:pt x="0" y="0"/>
                  </a:moveTo>
                  <a:lnTo>
                    <a:pt x="3128289" y="0"/>
                  </a:lnTo>
                  <a:lnTo>
                    <a:pt x="3128289" y="3565123"/>
                  </a:lnTo>
                  <a:lnTo>
                    <a:pt x="0" y="3565123"/>
                  </a:lnTo>
                  <a:close/>
                </a:path>
              </a:pathLst>
            </a:custGeom>
            <a:solidFill>
              <a:srgbClr val="AC7E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23508" y="1716843"/>
            <a:ext cx="4784983" cy="6853313"/>
            <a:chOff x="0" y="0"/>
            <a:chExt cx="443357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24358" t="0" r="-2435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250" y="3377352"/>
            <a:ext cx="8920488" cy="4746171"/>
            <a:chOff x="0" y="0"/>
            <a:chExt cx="11893984" cy="63282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4775"/>
              <a:ext cx="11893984" cy="5424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70"/>
                </a:lnSpc>
              </a:pPr>
              <a:r>
                <a:rPr lang="en-US" sz="10270">
                  <a:solidFill>
                    <a:srgbClr val="501C13"/>
                  </a:solidFill>
                  <a:latin typeface="Alta Light"/>
                  <a:ea typeface="Alta Light"/>
                  <a:cs typeface="Alta Light"/>
                  <a:sym typeface="Alta Light"/>
                </a:rPr>
                <a:t>pam</a:t>
              </a:r>
            </a:p>
            <a:p>
              <a:pPr algn="ctr">
                <a:lnSpc>
                  <a:spcPts val="10270"/>
                </a:lnSpc>
              </a:pPr>
              <a:r>
                <a:rPr lang="en-US" sz="10270">
                  <a:solidFill>
                    <a:srgbClr val="501C13"/>
                  </a:solidFill>
                  <a:latin typeface="Alta Light"/>
                  <a:ea typeface="Alta Light"/>
                  <a:cs typeface="Alta Light"/>
                  <a:sym typeface="Alta Light"/>
                </a:rPr>
                <a:t>Boutique </a:t>
              </a:r>
            </a:p>
            <a:p>
              <a:pPr algn="ctr">
                <a:lnSpc>
                  <a:spcPts val="1027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769516"/>
              <a:ext cx="9317967" cy="5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5314" y="-2368157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4" y="0"/>
                </a:lnTo>
                <a:lnTo>
                  <a:pt x="12460844" y="12460844"/>
                </a:lnTo>
                <a:lnTo>
                  <a:pt x="0" y="1246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67628" y="-237395"/>
            <a:ext cx="4720372" cy="10524395"/>
            <a:chOff x="0" y="0"/>
            <a:chExt cx="1596768" cy="3560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6768" cy="3560104"/>
            </a:xfrm>
            <a:custGeom>
              <a:avLst/>
              <a:gdLst/>
              <a:ahLst/>
              <a:cxnLst/>
              <a:rect r="r" b="b" t="t" l="l"/>
              <a:pathLst>
                <a:path h="3560104" w="1596768">
                  <a:moveTo>
                    <a:pt x="0" y="0"/>
                  </a:moveTo>
                  <a:lnTo>
                    <a:pt x="1596768" y="0"/>
                  </a:lnTo>
                  <a:lnTo>
                    <a:pt x="1596768" y="3560104"/>
                  </a:lnTo>
                  <a:lnTo>
                    <a:pt x="0" y="3560104"/>
                  </a:lnTo>
                  <a:close/>
                </a:path>
              </a:pathLst>
            </a:custGeom>
            <a:solidFill>
              <a:srgbClr val="C8988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142831" y="1598146"/>
            <a:ext cx="4784983" cy="6853313"/>
            <a:chOff x="0" y="0"/>
            <a:chExt cx="443357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3434" t="0" r="-1343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55896" y="1683093"/>
            <a:ext cx="6260624" cy="97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0"/>
              </a:lnSpc>
            </a:pPr>
            <a:r>
              <a:rPr lang="en-US" sz="6418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295" y="3053780"/>
            <a:ext cx="6536201" cy="569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Project Abstract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Objective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Software Specificaions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Database Design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Advantages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Limitations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Screenshots</a:t>
            </a:r>
          </a:p>
          <a:p>
            <a:pPr algn="just" marL="906780" indent="-453390" lvl="1">
              <a:lnSpc>
                <a:spcPts val="5670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References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3152" y="-3078069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5" y="0"/>
                </a:lnTo>
                <a:lnTo>
                  <a:pt x="12460845" y="12460845"/>
                </a:lnTo>
                <a:lnTo>
                  <a:pt x="0" y="1246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1220" y="3086546"/>
            <a:ext cx="5218801" cy="5657850"/>
            <a:chOff x="0" y="0"/>
            <a:chExt cx="585724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85" r="0" b="-188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28700"/>
            <a:ext cx="6260624" cy="97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0"/>
              </a:lnSpc>
            </a:pPr>
            <a:r>
              <a:rPr lang="en-US" sz="6418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abstract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7271" y="2700466"/>
            <a:ext cx="12930729" cy="624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4"/>
              </a:lnSpc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Our Pam Boutique Website is designed to provide a modern and seamless shopping experience for customers looking for Chaniya Choli and Ethnic Wear.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The platform offers a diverse collection of high-quality traditional outfits, combining cultural heritage with contemporary fashion trends.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A user-friendly interface ensures smooth navigation and effortless browsing.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Customers can refine their search using advanced filtering options and enjoy a secure shopping experience with a robust payment gateway.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The backend, built with Node.js and SQL, ensures efficient data management and fast, secure transactions.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The frontend, developed using React.js, provides a responsive and interactive UI for seamless accessibility across all devices.</a:t>
            </a:r>
          </a:p>
          <a:p>
            <a:pPr algn="just" marL="554324" indent="-277162" lvl="1">
              <a:lnSpc>
                <a:spcPts val="3594"/>
              </a:lnSpc>
              <a:buFont typeface="Arial"/>
              <a:buChar char="•"/>
            </a:pPr>
            <a:r>
              <a:rPr lang="en-US" sz="2567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Our aim is not just to sell clothing but to bring Indian cultural fashion to the digital world, making it more accessible to a global audience.</a:t>
            </a:r>
          </a:p>
          <a:p>
            <a:pPr algn="just">
              <a:lnSpc>
                <a:spcPts val="359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48372"/>
            <a:ext cx="9233023" cy="10598581"/>
            <a:chOff x="0" y="0"/>
            <a:chExt cx="3123270" cy="3585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3270" cy="3585199"/>
            </a:xfrm>
            <a:custGeom>
              <a:avLst/>
              <a:gdLst/>
              <a:ahLst/>
              <a:cxnLst/>
              <a:rect r="r" b="b" t="t" l="l"/>
              <a:pathLst>
                <a:path h="3585199" w="3123270">
                  <a:moveTo>
                    <a:pt x="0" y="0"/>
                  </a:moveTo>
                  <a:lnTo>
                    <a:pt x="3123270" y="0"/>
                  </a:lnTo>
                  <a:lnTo>
                    <a:pt x="3123270" y="3585199"/>
                  </a:lnTo>
                  <a:lnTo>
                    <a:pt x="0" y="3585199"/>
                  </a:lnTo>
                  <a:close/>
                </a:path>
              </a:pathLst>
            </a:custGeom>
            <a:solidFill>
              <a:srgbClr val="AC7E6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35761" y="924416"/>
            <a:ext cx="5760478" cy="8438167"/>
            <a:chOff x="0" y="0"/>
            <a:chExt cx="4352290" cy="6375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3256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25620">
                  <a:moveTo>
                    <a:pt x="2162810" y="0"/>
                  </a:moveTo>
                  <a:cubicBezTo>
                    <a:pt x="3357880" y="0"/>
                    <a:pt x="4325620" y="1421130"/>
                    <a:pt x="4325620" y="3175000"/>
                  </a:cubicBezTo>
                  <a:cubicBezTo>
                    <a:pt x="4325620" y="4928870"/>
                    <a:pt x="3357880" y="6350000"/>
                    <a:pt x="2162810" y="6350000"/>
                  </a:cubicBezTo>
                  <a:cubicBezTo>
                    <a:pt x="967740" y="6350000"/>
                    <a:pt x="0" y="4928870"/>
                    <a:pt x="0" y="3175000"/>
                  </a:cubicBezTo>
                  <a:cubicBezTo>
                    <a:pt x="0" y="1421130"/>
                    <a:pt x="967740" y="0"/>
                    <a:pt x="2162810" y="0"/>
                  </a:cubicBezTo>
                  <a:close/>
                </a:path>
              </a:pathLst>
            </a:custGeom>
            <a:blipFill>
              <a:blip r:embed="rId2"/>
              <a:stretch>
                <a:fillRect l="-15244" t="0" r="-1524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2290" cy="6375400"/>
            </a:xfrm>
            <a:custGeom>
              <a:avLst/>
              <a:gdLst/>
              <a:ahLst/>
              <a:cxnLst/>
              <a:rect r="r" b="b" t="t" l="l"/>
              <a:pathLst>
                <a:path h="6375400" w="4352290">
                  <a:moveTo>
                    <a:pt x="2175510" y="6375400"/>
                  </a:moveTo>
                  <a:cubicBezTo>
                    <a:pt x="1593850" y="6375400"/>
                    <a:pt x="1046480" y="6042660"/>
                    <a:pt x="635000" y="5439410"/>
                  </a:cubicBezTo>
                  <a:cubicBezTo>
                    <a:pt x="226060" y="4838700"/>
                    <a:pt x="0" y="4038600"/>
                    <a:pt x="0" y="3187700"/>
                  </a:cubicBezTo>
                  <a:cubicBezTo>
                    <a:pt x="0" y="2336800"/>
                    <a:pt x="226060" y="1536700"/>
                    <a:pt x="636270" y="935990"/>
                  </a:cubicBezTo>
                  <a:cubicBezTo>
                    <a:pt x="1046480" y="332740"/>
                    <a:pt x="1593850" y="0"/>
                    <a:pt x="2175510" y="0"/>
                  </a:cubicBezTo>
                  <a:cubicBezTo>
                    <a:pt x="2757170" y="0"/>
                    <a:pt x="3304540" y="332740"/>
                    <a:pt x="3716020" y="935990"/>
                  </a:cubicBezTo>
                  <a:cubicBezTo>
                    <a:pt x="4126230" y="1536700"/>
                    <a:pt x="4352290" y="2336800"/>
                    <a:pt x="4352290" y="3187700"/>
                  </a:cubicBezTo>
                  <a:cubicBezTo>
                    <a:pt x="4352290" y="4038600"/>
                    <a:pt x="4126230" y="4838700"/>
                    <a:pt x="3716020" y="5439410"/>
                  </a:cubicBezTo>
                  <a:cubicBezTo>
                    <a:pt x="3304540" y="6042660"/>
                    <a:pt x="2758440" y="6375400"/>
                    <a:pt x="2175510" y="6375400"/>
                  </a:cubicBezTo>
                  <a:close/>
                  <a:moveTo>
                    <a:pt x="2175510" y="25400"/>
                  </a:moveTo>
                  <a:cubicBezTo>
                    <a:pt x="990600" y="25400"/>
                    <a:pt x="25400" y="1443990"/>
                    <a:pt x="25400" y="3187700"/>
                  </a:cubicBezTo>
                  <a:cubicBezTo>
                    <a:pt x="25400" y="4931410"/>
                    <a:pt x="990600" y="6350000"/>
                    <a:pt x="2175510" y="6350000"/>
                  </a:cubicBezTo>
                  <a:cubicBezTo>
                    <a:pt x="3360420" y="6350000"/>
                    <a:pt x="4325620" y="4931410"/>
                    <a:pt x="4325620" y="3187700"/>
                  </a:cubicBezTo>
                  <a:cubicBezTo>
                    <a:pt x="4325620" y="1443990"/>
                    <a:pt x="3361690" y="25400"/>
                    <a:pt x="2175510" y="25400"/>
                  </a:cubicBezTo>
                  <a:close/>
                </a:path>
              </a:pathLst>
            </a:custGeom>
            <a:solidFill>
              <a:srgbClr val="E9C2B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3808" y="924416"/>
            <a:ext cx="7162800" cy="97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0"/>
              </a:lnSpc>
            </a:pPr>
            <a:r>
              <a:rPr lang="en-US" sz="6418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808" y="2173868"/>
            <a:ext cx="8523463" cy="640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Provide a seamless online shopping experience for traditional clothing enthusiasts.</a:t>
            </a:r>
          </a:p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Promote Indian ethnic wear by offering a vast collection of Chaniya Choli and other traditional outfits.</a:t>
            </a:r>
          </a:p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Ensure a secure and hassle-free shopping process with easy navigation, filtering options, and a strong payment security system.</a:t>
            </a:r>
          </a:p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Develop a responsive and scalable platform using React.js, Node.js, and SQL for smooth performance and efficient backend management.</a:t>
            </a:r>
          </a:p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Enable customization options, such as stitching preferences, to enhance the shopping experience.</a:t>
            </a:r>
          </a:p>
          <a:p>
            <a:pPr algn="just" marL="522744" indent="-261372" lvl="1">
              <a:lnSpc>
                <a:spcPts val="3389"/>
              </a:lnSpc>
              <a:buFont typeface="Arial"/>
              <a:buChar char="•"/>
            </a:pPr>
            <a:r>
              <a:rPr lang="en-US" sz="2421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Expand the reach of traditional fashion by making high-quality ethnic wear accessible to customers worldwide.</a:t>
            </a:r>
          </a:p>
          <a:p>
            <a:pPr algn="just">
              <a:lnSpc>
                <a:spcPts val="338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4394" y="43181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4" y="0"/>
                </a:lnTo>
                <a:lnTo>
                  <a:pt x="12460844" y="12460844"/>
                </a:lnTo>
                <a:lnTo>
                  <a:pt x="0" y="1246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21609" y="3819756"/>
            <a:ext cx="4837691" cy="5798333"/>
          </a:xfrm>
          <a:custGeom>
            <a:avLst/>
            <a:gdLst/>
            <a:ahLst/>
            <a:cxnLst/>
            <a:rect r="r" b="b" t="t" l="l"/>
            <a:pathLst>
              <a:path h="5798333" w="4837691">
                <a:moveTo>
                  <a:pt x="0" y="0"/>
                </a:moveTo>
                <a:lnTo>
                  <a:pt x="4837691" y="0"/>
                </a:lnTo>
                <a:lnTo>
                  <a:pt x="4837691" y="5798332"/>
                </a:lnTo>
                <a:lnTo>
                  <a:pt x="0" y="5798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0" t="-13612" r="-920" b="-138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83234" y="1481741"/>
            <a:ext cx="3613492" cy="3789035"/>
          </a:xfrm>
          <a:custGeom>
            <a:avLst/>
            <a:gdLst/>
            <a:ahLst/>
            <a:cxnLst/>
            <a:rect r="r" b="b" t="t" l="l"/>
            <a:pathLst>
              <a:path h="3789035" w="3613492">
                <a:moveTo>
                  <a:pt x="0" y="0"/>
                </a:moveTo>
                <a:lnTo>
                  <a:pt x="3613492" y="0"/>
                </a:lnTo>
                <a:lnTo>
                  <a:pt x="3613492" y="3789035"/>
                </a:lnTo>
                <a:lnTo>
                  <a:pt x="0" y="378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022" t="0" r="-29004" b="-659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3234" y="1318859"/>
            <a:ext cx="3657600" cy="4114800"/>
          </a:xfrm>
          <a:custGeom>
            <a:avLst/>
            <a:gdLst/>
            <a:ahLst/>
            <a:cxnLst/>
            <a:rect r="r" b="b" t="t" l="l"/>
            <a:pathLst>
              <a:path h="4114800" w="3657600">
                <a:moveTo>
                  <a:pt x="0" y="0"/>
                </a:moveTo>
                <a:lnTo>
                  <a:pt x="3657600" y="0"/>
                </a:lnTo>
                <a:lnTo>
                  <a:pt x="3657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22687" y="3819756"/>
            <a:ext cx="4828697" cy="5891514"/>
          </a:xfrm>
          <a:custGeom>
            <a:avLst/>
            <a:gdLst/>
            <a:ahLst/>
            <a:cxnLst/>
            <a:rect r="r" b="b" t="t" l="l"/>
            <a:pathLst>
              <a:path h="5891514" w="4828697">
                <a:moveTo>
                  <a:pt x="0" y="0"/>
                </a:moveTo>
                <a:lnTo>
                  <a:pt x="4828697" y="0"/>
                </a:lnTo>
                <a:lnTo>
                  <a:pt x="4828697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874" t="0" r="-899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82198" y="4349718"/>
          <a:ext cx="8380196" cy="5088495"/>
        </p:xfrm>
        <a:graphic>
          <a:graphicData uri="http://schemas.openxmlformats.org/drawingml/2006/table">
            <a:tbl>
              <a:tblPr/>
              <a:tblGrid>
                <a:gridCol w="2650832"/>
                <a:gridCol w="5729363"/>
              </a:tblGrid>
              <a:tr h="7965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Project Profile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Palm Boutique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1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Organization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Godhani Technologie Pvt. Ltd.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9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Tech Stack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Reactjs and Nodejs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3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16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Submitted To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Sarvajanik College Of Engineering And Technology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7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Presented By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501C13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Parmar Hetvani , Girase Pradipsing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C89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1028700"/>
            <a:ext cx="6959359" cy="187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0"/>
              </a:lnSpc>
            </a:pPr>
            <a:r>
              <a:rPr lang="en-US" sz="6418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Software Specification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4394" y="43181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4" y="0"/>
                </a:lnTo>
                <a:lnTo>
                  <a:pt x="12460844" y="12460844"/>
                </a:lnTo>
                <a:lnTo>
                  <a:pt x="0" y="12460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82072"/>
            <a:ext cx="9493112" cy="97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0"/>
              </a:lnSpc>
            </a:pPr>
            <a:r>
              <a:rPr lang="en-US" sz="6418">
                <a:solidFill>
                  <a:srgbClr val="501C13"/>
                </a:solidFill>
                <a:latin typeface="Alta Light"/>
                <a:ea typeface="Alta Light"/>
                <a:cs typeface="Alta Light"/>
                <a:sym typeface="Alta Light"/>
              </a:rPr>
              <a:t>Database 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14704"/>
            <a:ext cx="5550628" cy="206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544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Usecase Diagram</a:t>
            </a:r>
          </a:p>
          <a:p>
            <a:pPr algn="just" marL="906780" indent="-453390" lvl="1">
              <a:lnSpc>
                <a:spcPts val="5544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Sequence Diagram</a:t>
            </a:r>
          </a:p>
          <a:p>
            <a:pPr algn="just" marL="906780" indent="-453390" lvl="1">
              <a:lnSpc>
                <a:spcPts val="5544"/>
              </a:lnSpc>
              <a:buFont typeface="Arial"/>
              <a:buChar char="•"/>
            </a:pPr>
            <a:r>
              <a:rPr lang="en-US" sz="4200">
                <a:solidFill>
                  <a:srgbClr val="501C13"/>
                </a:solidFill>
                <a:latin typeface="Lora"/>
                <a:ea typeface="Lora"/>
                <a:cs typeface="Lora"/>
                <a:sym typeface="Lora"/>
              </a:rPr>
              <a:t>Activity Diagram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67628" y="-237395"/>
            <a:ext cx="4720372" cy="10524395"/>
            <a:chOff x="0" y="0"/>
            <a:chExt cx="1596768" cy="3560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6768" cy="3560104"/>
            </a:xfrm>
            <a:custGeom>
              <a:avLst/>
              <a:gdLst/>
              <a:ahLst/>
              <a:cxnLst/>
              <a:rect r="r" b="b" t="t" l="l"/>
              <a:pathLst>
                <a:path h="3560104" w="1596768">
                  <a:moveTo>
                    <a:pt x="0" y="0"/>
                  </a:moveTo>
                  <a:lnTo>
                    <a:pt x="1596768" y="0"/>
                  </a:lnTo>
                  <a:lnTo>
                    <a:pt x="1596768" y="3560104"/>
                  </a:lnTo>
                  <a:lnTo>
                    <a:pt x="0" y="3560104"/>
                  </a:lnTo>
                  <a:close/>
                </a:path>
              </a:pathLst>
            </a:custGeom>
            <a:solidFill>
              <a:srgbClr val="E9C2B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42831" y="2016125"/>
            <a:ext cx="4784983" cy="6853313"/>
            <a:chOff x="0" y="0"/>
            <a:chExt cx="443357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13434" t="0" r="-13434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2202" y="-3078069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5" y="0"/>
                </a:lnTo>
                <a:lnTo>
                  <a:pt x="12460845" y="12460845"/>
                </a:lnTo>
                <a:lnTo>
                  <a:pt x="0" y="1246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21850" y="1558925"/>
            <a:ext cx="5444300" cy="8229600"/>
          </a:xfrm>
          <a:custGeom>
            <a:avLst/>
            <a:gdLst/>
            <a:ahLst/>
            <a:cxnLst/>
            <a:rect r="r" b="b" t="t" l="l"/>
            <a:pathLst>
              <a:path h="8229600" w="5444300">
                <a:moveTo>
                  <a:pt x="0" y="0"/>
                </a:moveTo>
                <a:lnTo>
                  <a:pt x="5444300" y="0"/>
                </a:lnTo>
                <a:lnTo>
                  <a:pt x="5444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1" t="-1978" r="-2234" b="-11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2240" y="677727"/>
            <a:ext cx="4980569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1"/>
              </a:lnSpc>
              <a:spcBef>
                <a:spcPct val="0"/>
              </a:spcBef>
            </a:pPr>
            <a:r>
              <a:rPr lang="en-US" b="true" sz="3456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Use Case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190" y="1322388"/>
            <a:ext cx="1227005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USER: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2202" y="-3078069"/>
            <a:ext cx="12460844" cy="12460844"/>
          </a:xfrm>
          <a:custGeom>
            <a:avLst/>
            <a:gdLst/>
            <a:ahLst/>
            <a:cxnLst/>
            <a:rect r="r" b="b" t="t" l="l"/>
            <a:pathLst>
              <a:path h="12460844" w="12460844">
                <a:moveTo>
                  <a:pt x="0" y="0"/>
                </a:moveTo>
                <a:lnTo>
                  <a:pt x="12460845" y="0"/>
                </a:lnTo>
                <a:lnTo>
                  <a:pt x="12460845" y="12460845"/>
                </a:lnTo>
                <a:lnTo>
                  <a:pt x="0" y="1246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2141" y="1255788"/>
            <a:ext cx="5683718" cy="8530842"/>
          </a:xfrm>
          <a:custGeom>
            <a:avLst/>
            <a:gdLst/>
            <a:ahLst/>
            <a:cxnLst/>
            <a:rect r="r" b="b" t="t" l="l"/>
            <a:pathLst>
              <a:path h="8530842" w="5683718">
                <a:moveTo>
                  <a:pt x="0" y="0"/>
                </a:moveTo>
                <a:lnTo>
                  <a:pt x="5683718" y="0"/>
                </a:lnTo>
                <a:lnTo>
                  <a:pt x="5683718" y="8530842"/>
                </a:lnTo>
                <a:lnTo>
                  <a:pt x="0" y="853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56" t="-1242" r="-7334" b="-12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3610" y="527050"/>
            <a:ext cx="1549466" cy="49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456" u="sng">
                <a:solidFill>
                  <a:srgbClr val="501C13"/>
                </a:solidFill>
                <a:latin typeface="HK Grotesk Pro Medium"/>
                <a:ea typeface="HK Grotesk Pro Medium"/>
                <a:cs typeface="HK Grotesk Pro Medium"/>
                <a:sym typeface="HK Grotesk Pro Medium"/>
              </a:rPr>
              <a:t>ADMIN: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DAGgGeVIRRA</dc:identifier>
  <dcterms:modified xsi:type="dcterms:W3CDTF">2011-08-01T06:04:30Z</dcterms:modified>
  <cp:revision>1</cp:revision>
  <dc:title>plam BOUTIQUE</dc:title>
</cp:coreProperties>
</file>